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88" r:id="rId26"/>
    <p:sldId id="273" r:id="rId27"/>
    <p:sldId id="284" r:id="rId28"/>
    <p:sldId id="285" r:id="rId29"/>
    <p:sldId id="286" r:id="rId30"/>
    <p:sldId id="287" r:id="rId31"/>
    <p:sldId id="274" r:id="rId32"/>
    <p:sldId id="275" r:id="rId33"/>
    <p:sldId id="276"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54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tmp"/><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8.tmp"/><Relationship Id="rId3" Type="http://schemas.openxmlformats.org/officeDocument/2006/relationships/image" Target="../media/image23.tmp"/><Relationship Id="rId7" Type="http://schemas.openxmlformats.org/officeDocument/2006/relationships/image" Target="../media/image27.tmp"/><Relationship Id="rId2" Type="http://schemas.openxmlformats.org/officeDocument/2006/relationships/image" Target="../media/image22.tmp"/><Relationship Id="rId1" Type="http://schemas.openxmlformats.org/officeDocument/2006/relationships/slideLayout" Target="../slideLayouts/slideLayout7.xml"/><Relationship Id="rId6" Type="http://schemas.openxmlformats.org/officeDocument/2006/relationships/image" Target="../media/image26.tmp"/><Relationship Id="rId5" Type="http://schemas.openxmlformats.org/officeDocument/2006/relationships/image" Target="../media/image25.tmp"/><Relationship Id="rId10" Type="http://schemas.openxmlformats.org/officeDocument/2006/relationships/image" Target="../media/image30.tmp"/><Relationship Id="rId4" Type="http://schemas.openxmlformats.org/officeDocument/2006/relationships/image" Target="../media/image24.tmp"/><Relationship Id="rId9" Type="http://schemas.openxmlformats.org/officeDocument/2006/relationships/image" Target="../media/image29.tmp"/></Relationships>
</file>

<file path=ppt/slides/_rels/slide2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 xmlns:a16="http://schemas.microsoft.com/office/drawing/2014/main" id="{E472F69B-0EFF-4B87-B0A4-DBEF256B8935}"/>
              </a:ext>
            </a:extLst>
          </p:cNvPr>
          <p:cNvSpPr>
            <a:spLocks noGrp="1"/>
          </p:cNvSpPr>
          <p:nvPr>
            <p:ph idx="1"/>
          </p:nvPr>
        </p:nvSpPr>
        <p:spPr/>
        <p:txBody>
          <a:bodyPr/>
          <a:lstStyle/>
          <a:p>
            <a:pPr marL="0" indent="0">
              <a:buNone/>
            </a:pPr>
            <a:r>
              <a:rPr lang="en-US" dirty="0">
                <a:latin typeface="Gabriola" panose="04040605051002020D02" pitchFamily="82" charset="0"/>
              </a:rPr>
              <a:t>Due 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is a mobile application that helps ease the whole experience of learning centers from hiring and profiling of educators to scheduling and enrollment. </a:t>
            </a:r>
          </a:p>
        </p:txBody>
      </p:sp>
    </p:spTree>
    <p:extLst>
      <p:ext uri="{BB962C8B-B14F-4D97-AF65-F5344CB8AC3E}">
        <p14:creationId xmlns:p14="http://schemas.microsoft.com/office/powerpoint/2010/main" val="3005792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 xmlns:a16="http://schemas.microsoft.com/office/drawing/2014/main"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74763"/>
        </p:xfrm>
        <a:graphic>
          <a:graphicData uri="http://schemas.openxmlformats.org/drawingml/2006/table">
            <a:tbl>
              <a:tblPr firstRow="1" firstCol="1" bandRow="1">
                <a:tableStyleId>{5C22544A-7EE6-4342-B048-85BDC9FD1C3A}</a:tableStyleId>
              </a:tblPr>
              <a:tblGrid>
                <a:gridCol w="2134020">
                  <a:extLst>
                    <a:ext uri="{9D8B030D-6E8A-4147-A177-3AD203B41FA5}">
                      <a16:colId xmlns="" xmlns:a16="http://schemas.microsoft.com/office/drawing/2014/main" val="3828392692"/>
                    </a:ext>
                  </a:extLst>
                </a:gridCol>
                <a:gridCol w="1304125">
                  <a:extLst>
                    <a:ext uri="{9D8B030D-6E8A-4147-A177-3AD203B41FA5}">
                      <a16:colId xmlns="" xmlns:a16="http://schemas.microsoft.com/office/drawing/2014/main" val="1268481506"/>
                    </a:ext>
                  </a:extLst>
                </a:gridCol>
                <a:gridCol w="1271116">
                  <a:extLst>
                    <a:ext uri="{9D8B030D-6E8A-4147-A177-3AD203B41FA5}">
                      <a16:colId xmlns="" xmlns:a16="http://schemas.microsoft.com/office/drawing/2014/main" val="2930032202"/>
                    </a:ext>
                  </a:extLst>
                </a:gridCol>
                <a:gridCol w="1171421">
                  <a:extLst>
                    <a:ext uri="{9D8B030D-6E8A-4147-A177-3AD203B41FA5}">
                      <a16:colId xmlns="" xmlns:a16="http://schemas.microsoft.com/office/drawing/2014/main"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educator-centric app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149332118"/>
                  </a:ext>
                </a:extLst>
              </a:tr>
            </a:tbl>
          </a:graphicData>
        </a:graphic>
      </p:graphicFrame>
      <p:sp>
        <p:nvSpPr>
          <p:cNvPr id="6" name="Text Placeholder 5">
            <a:extLst>
              <a:ext uri="{FF2B5EF4-FFF2-40B4-BE49-F238E27FC236}">
                <a16:creationId xmlns="" xmlns:a16="http://schemas.microsoft.com/office/drawing/2014/main"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 xmlns:a16="http://schemas.microsoft.com/office/drawing/2014/main"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 xmlns:a16="http://schemas.microsoft.com/office/drawing/2014/main"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 xmlns:a16="http://schemas.microsoft.com/office/drawing/2014/main"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 xmlns:a16="http://schemas.microsoft.com/office/drawing/2014/main"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 xmlns:a16="http://schemas.microsoft.com/office/drawing/2014/main"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 xmlns:a16="http://schemas.microsoft.com/office/drawing/2014/main"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 xmlns:a16="http://schemas.microsoft.com/office/drawing/2014/main"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 xmlns:a16="http://schemas.microsoft.com/office/drawing/2014/main"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 xmlns:a16="http://schemas.microsoft.com/office/drawing/2014/main"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 xmlns:a16="http://schemas.microsoft.com/office/drawing/2014/main"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 xmlns:a16="http://schemas.microsoft.com/office/drawing/2014/main"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 xmlns:a16="http://schemas.microsoft.com/office/drawing/2014/main"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 xmlns:a16="http://schemas.microsoft.com/office/drawing/2014/main"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 xmlns:a16="http://schemas.microsoft.com/office/drawing/2014/main"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 xmlns:a16="http://schemas.microsoft.com/office/drawing/2014/main" id="{F6F8F5F6-D459-4CB4-AFC0-6324E2E2D0E0}"/>
              </a:ext>
            </a:extLst>
          </p:cNvPr>
          <p:cNvGraphicFramePr>
            <a:graphicFrameLocks noGrp="1"/>
          </p:cNvGraphicFramePr>
          <p:nvPr>
            <p:ph idx="1"/>
            <p:extLst>
              <p:ext uri="{D42A27DB-BD31-4B8C-83A1-F6EECF244321}">
                <p14:modId xmlns:p14="http://schemas.microsoft.com/office/powerpoint/2010/main" val="3317924986"/>
              </p:ext>
            </p:extLst>
          </p:nvPr>
        </p:nvGraphicFramePr>
        <p:xfrm>
          <a:off x="5427677" y="909224"/>
          <a:ext cx="5931017" cy="5159246"/>
        </p:xfrm>
        <a:graphic>
          <a:graphicData uri="http://schemas.openxmlformats.org/drawingml/2006/table">
            <a:tbl>
              <a:tblPr firstRow="1" firstCol="1" bandRow="1">
                <a:tableStyleId>{5C22544A-7EE6-4342-B048-85BDC9FD1C3A}</a:tableStyleId>
              </a:tblPr>
              <a:tblGrid>
                <a:gridCol w="1132514">
                  <a:extLst>
                    <a:ext uri="{9D8B030D-6E8A-4147-A177-3AD203B41FA5}">
                      <a16:colId xmlns="" xmlns:a16="http://schemas.microsoft.com/office/drawing/2014/main" val="2605982011"/>
                    </a:ext>
                  </a:extLst>
                </a:gridCol>
                <a:gridCol w="1249960">
                  <a:extLst>
                    <a:ext uri="{9D8B030D-6E8A-4147-A177-3AD203B41FA5}">
                      <a16:colId xmlns="" xmlns:a16="http://schemas.microsoft.com/office/drawing/2014/main" val="2340670578"/>
                    </a:ext>
                  </a:extLst>
                </a:gridCol>
                <a:gridCol w="800878">
                  <a:extLst>
                    <a:ext uri="{9D8B030D-6E8A-4147-A177-3AD203B41FA5}">
                      <a16:colId xmlns="" xmlns:a16="http://schemas.microsoft.com/office/drawing/2014/main" val="1734307750"/>
                    </a:ext>
                  </a:extLst>
                </a:gridCol>
                <a:gridCol w="532971">
                  <a:extLst>
                    <a:ext uri="{9D8B030D-6E8A-4147-A177-3AD203B41FA5}">
                      <a16:colId xmlns="" xmlns:a16="http://schemas.microsoft.com/office/drawing/2014/main" val="665967619"/>
                    </a:ext>
                  </a:extLst>
                </a:gridCol>
                <a:gridCol w="1156611">
                  <a:extLst>
                    <a:ext uri="{9D8B030D-6E8A-4147-A177-3AD203B41FA5}">
                      <a16:colId xmlns="" xmlns:a16="http://schemas.microsoft.com/office/drawing/2014/main" val="1887636094"/>
                    </a:ext>
                  </a:extLst>
                </a:gridCol>
                <a:gridCol w="1058083">
                  <a:extLst>
                    <a:ext uri="{9D8B030D-6E8A-4147-A177-3AD203B41FA5}">
                      <a16:colId xmlns="" xmlns:a16="http://schemas.microsoft.com/office/drawing/2014/main"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 xmlns:a16="http://schemas.microsoft.com/office/drawing/2014/main"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t>
                      </a:r>
                      <a:endParaRPr lang="fil-PH" sz="1050" b="0" dirty="0" smtClean="0">
                        <a:solidFill>
                          <a:schemeClr val="tx1"/>
                        </a:solidFill>
                        <a:effectLst/>
                      </a:endParaRPr>
                    </a:p>
                    <a:p>
                      <a:pPr marL="0" marR="0" algn="l">
                        <a:lnSpc>
                          <a:spcPct val="150000"/>
                        </a:lnSpc>
                        <a:spcBef>
                          <a:spcPts val="0"/>
                        </a:spcBef>
                        <a:spcAft>
                          <a:spcPts val="0"/>
                        </a:spcAft>
                      </a:pPr>
                      <a:r>
                        <a:rPr lang="fil-PH" sz="1050" b="0" dirty="0" smtClean="0">
                          <a:solidFill>
                            <a:schemeClr val="tx1"/>
                          </a:solidFill>
                          <a:effectLst/>
                        </a:rPr>
                        <a:t>-</a:t>
                      </a: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 xmlns:a16="http://schemas.microsoft.com/office/drawing/2014/main"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 xmlns:a16="http://schemas.microsoft.com/office/drawing/2014/main"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 xmlns:a16="http://schemas.microsoft.com/office/drawing/2014/main"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535885713"/>
                  </a:ext>
                </a:extLst>
              </a:tr>
            </a:tbl>
          </a:graphicData>
        </a:graphic>
      </p:graphicFrame>
    </p:spTree>
    <p:extLst>
      <p:ext uri="{BB962C8B-B14F-4D97-AF65-F5344CB8AC3E}">
        <p14:creationId xmlns:p14="http://schemas.microsoft.com/office/powerpoint/2010/main" val="418904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 xmlns:a16="http://schemas.microsoft.com/office/drawing/2014/main"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 xmlns:a16="http://schemas.microsoft.com/office/drawing/2014/main"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 xmlns:a16="http://schemas.microsoft.com/office/drawing/2014/main"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 xmlns:a16="http://schemas.microsoft.com/office/drawing/2014/main"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 xmlns:a16="http://schemas.microsoft.com/office/drawing/2014/main"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 xmlns:a16="http://schemas.microsoft.com/office/drawing/2014/main"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 xmlns:a16="http://schemas.microsoft.com/office/drawing/2014/main"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434078"/>
        </p:xfrm>
        <a:graphic>
          <a:graphicData uri="http://schemas.openxmlformats.org/drawingml/2006/table">
            <a:tbl>
              <a:tblPr firstRow="1" firstCol="1" bandRow="1">
                <a:tableStyleId>{5C22544A-7EE6-4342-B048-85BDC9FD1C3A}</a:tableStyleId>
              </a:tblPr>
              <a:tblGrid>
                <a:gridCol w="1057328">
                  <a:extLst>
                    <a:ext uri="{9D8B030D-6E8A-4147-A177-3AD203B41FA5}">
                      <a16:colId xmlns="" xmlns:a16="http://schemas.microsoft.com/office/drawing/2014/main" val="1763600929"/>
                    </a:ext>
                  </a:extLst>
                </a:gridCol>
                <a:gridCol w="1471066">
                  <a:extLst>
                    <a:ext uri="{9D8B030D-6E8A-4147-A177-3AD203B41FA5}">
                      <a16:colId xmlns="" xmlns:a16="http://schemas.microsoft.com/office/drawing/2014/main" val="2477187401"/>
                    </a:ext>
                  </a:extLst>
                </a:gridCol>
                <a:gridCol w="1471066">
                  <a:extLst>
                    <a:ext uri="{9D8B030D-6E8A-4147-A177-3AD203B41FA5}">
                      <a16:colId xmlns="" xmlns:a16="http://schemas.microsoft.com/office/drawing/2014/main" val="914370250"/>
                    </a:ext>
                  </a:extLst>
                </a:gridCol>
                <a:gridCol w="1471066">
                  <a:extLst>
                    <a:ext uri="{9D8B030D-6E8A-4147-A177-3AD203B41FA5}">
                      <a16:colId xmlns="" xmlns:a16="http://schemas.microsoft.com/office/drawing/2014/main"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465829825"/>
                  </a:ext>
                </a:extLst>
              </a:tr>
            </a:tbl>
          </a:graphicData>
        </a:graphic>
      </p:graphicFrame>
      <p:sp>
        <p:nvSpPr>
          <p:cNvPr id="4" name="Text Placeholder 3">
            <a:extLst>
              <a:ext uri="{FF2B5EF4-FFF2-40B4-BE49-F238E27FC236}">
                <a16:creationId xmlns="" xmlns:a16="http://schemas.microsoft.com/office/drawing/2014/main"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 xmlns:a16="http://schemas.microsoft.com/office/drawing/2014/main"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 xmlns:a16="http://schemas.microsoft.com/office/drawing/2014/main"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213183"/>
        </p:xfrm>
        <a:graphic>
          <a:graphicData uri="http://schemas.openxmlformats.org/drawingml/2006/table">
            <a:tbl>
              <a:tblPr firstRow="1" firstCol="1" bandRow="1">
                <a:tableStyleId>{5C22544A-7EE6-4342-B048-85BDC9FD1C3A}</a:tableStyleId>
              </a:tblPr>
              <a:tblGrid>
                <a:gridCol w="308884">
                  <a:extLst>
                    <a:ext uri="{9D8B030D-6E8A-4147-A177-3AD203B41FA5}">
                      <a16:colId xmlns="" xmlns:a16="http://schemas.microsoft.com/office/drawing/2014/main" val="3825950647"/>
                    </a:ext>
                  </a:extLst>
                </a:gridCol>
                <a:gridCol w="1447344">
                  <a:extLst>
                    <a:ext uri="{9D8B030D-6E8A-4147-A177-3AD203B41FA5}">
                      <a16:colId xmlns="" xmlns:a16="http://schemas.microsoft.com/office/drawing/2014/main" val="812757779"/>
                    </a:ext>
                  </a:extLst>
                </a:gridCol>
                <a:gridCol w="627044">
                  <a:extLst>
                    <a:ext uri="{9D8B030D-6E8A-4147-A177-3AD203B41FA5}">
                      <a16:colId xmlns="" xmlns:a16="http://schemas.microsoft.com/office/drawing/2014/main" val="1698162878"/>
                    </a:ext>
                  </a:extLst>
                </a:gridCol>
                <a:gridCol w="423812">
                  <a:extLst>
                    <a:ext uri="{9D8B030D-6E8A-4147-A177-3AD203B41FA5}">
                      <a16:colId xmlns="" xmlns:a16="http://schemas.microsoft.com/office/drawing/2014/main" val="1539758964"/>
                    </a:ext>
                  </a:extLst>
                </a:gridCol>
                <a:gridCol w="423812">
                  <a:extLst>
                    <a:ext uri="{9D8B030D-6E8A-4147-A177-3AD203B41FA5}">
                      <a16:colId xmlns="" xmlns:a16="http://schemas.microsoft.com/office/drawing/2014/main" val="3352773665"/>
                    </a:ext>
                  </a:extLst>
                </a:gridCol>
                <a:gridCol w="225319">
                  <a:extLst>
                    <a:ext uri="{9D8B030D-6E8A-4147-A177-3AD203B41FA5}">
                      <a16:colId xmlns="" xmlns:a16="http://schemas.microsoft.com/office/drawing/2014/main" val="2511154250"/>
                    </a:ext>
                  </a:extLst>
                </a:gridCol>
                <a:gridCol w="225319">
                  <a:extLst>
                    <a:ext uri="{9D8B030D-6E8A-4147-A177-3AD203B41FA5}">
                      <a16:colId xmlns="" xmlns:a16="http://schemas.microsoft.com/office/drawing/2014/main" val="4024916119"/>
                    </a:ext>
                  </a:extLst>
                </a:gridCol>
                <a:gridCol w="225319">
                  <a:extLst>
                    <a:ext uri="{9D8B030D-6E8A-4147-A177-3AD203B41FA5}">
                      <a16:colId xmlns="" xmlns:a16="http://schemas.microsoft.com/office/drawing/2014/main" val="2129129018"/>
                    </a:ext>
                  </a:extLst>
                </a:gridCol>
                <a:gridCol w="225319">
                  <a:extLst>
                    <a:ext uri="{9D8B030D-6E8A-4147-A177-3AD203B41FA5}">
                      <a16:colId xmlns="" xmlns:a16="http://schemas.microsoft.com/office/drawing/2014/main" val="1221686702"/>
                    </a:ext>
                  </a:extLst>
                </a:gridCol>
                <a:gridCol w="225319">
                  <a:extLst>
                    <a:ext uri="{9D8B030D-6E8A-4147-A177-3AD203B41FA5}">
                      <a16:colId xmlns="" xmlns:a16="http://schemas.microsoft.com/office/drawing/2014/main" val="806502916"/>
                    </a:ext>
                  </a:extLst>
                </a:gridCol>
                <a:gridCol w="225988">
                  <a:extLst>
                    <a:ext uri="{9D8B030D-6E8A-4147-A177-3AD203B41FA5}">
                      <a16:colId xmlns="" xmlns:a16="http://schemas.microsoft.com/office/drawing/2014/main" val="2195910708"/>
                    </a:ext>
                  </a:extLst>
                </a:gridCol>
                <a:gridCol w="225988">
                  <a:extLst>
                    <a:ext uri="{9D8B030D-6E8A-4147-A177-3AD203B41FA5}">
                      <a16:colId xmlns="" xmlns:a16="http://schemas.microsoft.com/office/drawing/2014/main" val="1962274639"/>
                    </a:ext>
                  </a:extLst>
                </a:gridCol>
                <a:gridCol w="225988">
                  <a:extLst>
                    <a:ext uri="{9D8B030D-6E8A-4147-A177-3AD203B41FA5}">
                      <a16:colId xmlns="" xmlns:a16="http://schemas.microsoft.com/office/drawing/2014/main" val="816538954"/>
                    </a:ext>
                  </a:extLst>
                </a:gridCol>
                <a:gridCol w="225988">
                  <a:extLst>
                    <a:ext uri="{9D8B030D-6E8A-4147-A177-3AD203B41FA5}">
                      <a16:colId xmlns="" xmlns:a16="http://schemas.microsoft.com/office/drawing/2014/main" val="1212171141"/>
                    </a:ext>
                  </a:extLst>
                </a:gridCol>
                <a:gridCol w="225988">
                  <a:extLst>
                    <a:ext uri="{9D8B030D-6E8A-4147-A177-3AD203B41FA5}">
                      <a16:colId xmlns="" xmlns:a16="http://schemas.microsoft.com/office/drawing/2014/main" val="878193249"/>
                    </a:ext>
                  </a:extLst>
                </a:gridCol>
                <a:gridCol w="225988">
                  <a:extLst>
                    <a:ext uri="{9D8B030D-6E8A-4147-A177-3AD203B41FA5}">
                      <a16:colId xmlns="" xmlns:a16="http://schemas.microsoft.com/office/drawing/2014/main" val="1556111574"/>
                    </a:ext>
                  </a:extLst>
                </a:gridCol>
                <a:gridCol w="225988">
                  <a:extLst>
                    <a:ext uri="{9D8B030D-6E8A-4147-A177-3AD203B41FA5}">
                      <a16:colId xmlns="" xmlns:a16="http://schemas.microsoft.com/office/drawing/2014/main"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 xmlns:a16="http://schemas.microsoft.com/office/drawing/2014/main"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 xmlns:a16="http://schemas.microsoft.com/office/drawing/2014/main" val="3319693657"/>
                  </a:ext>
                </a:extLst>
              </a:tr>
            </a:tbl>
          </a:graphicData>
        </a:graphic>
      </p:graphicFrame>
    </p:spTree>
    <p:extLst>
      <p:ext uri="{BB962C8B-B14F-4D97-AF65-F5344CB8AC3E}">
        <p14:creationId xmlns:p14="http://schemas.microsoft.com/office/powerpoint/2010/main" val="4037899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 xmlns:a16="http://schemas.microsoft.com/office/drawing/2014/main"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7316" y="1139594"/>
            <a:ext cx="5912645" cy="4329875"/>
          </a:xfrm>
          <a:prstGeom prst="rect">
            <a:avLst/>
          </a:prstGeom>
        </p:spPr>
      </p:pic>
    </p:spTree>
    <p:extLst>
      <p:ext uri="{BB962C8B-B14F-4D97-AF65-F5344CB8AC3E}">
        <p14:creationId xmlns:p14="http://schemas.microsoft.com/office/powerpoint/2010/main" val="2063256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 xmlns:a16="http://schemas.microsoft.com/office/drawing/2014/main"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738508" y="966512"/>
            <a:ext cx="5362062" cy="4824688"/>
          </a:xfrm>
          <a:prstGeom prst="rect">
            <a:avLst/>
          </a:prstGeom>
        </p:spPr>
      </p:pic>
    </p:spTree>
    <p:extLst>
      <p:ext uri="{BB962C8B-B14F-4D97-AF65-F5344CB8AC3E}">
        <p14:creationId xmlns:p14="http://schemas.microsoft.com/office/powerpoint/2010/main" val="3728527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470B1E-5368-4610-ACE2-D6D06EBA92B7}"/>
              </a:ext>
            </a:extLst>
          </p:cNvPr>
          <p:cNvSpPr>
            <a:spLocks noGrp="1"/>
          </p:cNvSpPr>
          <p:nvPr>
            <p:ph type="title"/>
          </p:nvPr>
        </p:nvSpPr>
        <p:spPr/>
        <p:txBody>
          <a:bodyPr/>
          <a:lstStyle/>
          <a:p>
            <a:r>
              <a:rPr lang="en-US" dirty="0" smtClean="0">
                <a:latin typeface="Gabriola" panose="04040605051002020D02" pitchFamily="82" charset="0"/>
              </a:rPr>
              <a:t>Storyboard</a:t>
            </a:r>
            <a:endParaRPr lang="en-US" dirty="0">
              <a:latin typeface="Gabriola" panose="04040605051002020D02" pitchFamily="82" charset="0"/>
            </a:endParaRPr>
          </a:p>
        </p:txBody>
      </p:sp>
      <p:sp>
        <p:nvSpPr>
          <p:cNvPr id="4" name="Text Placeholder 3">
            <a:extLst>
              <a:ext uri="{FF2B5EF4-FFF2-40B4-BE49-F238E27FC236}">
                <a16:creationId xmlns="" xmlns:a16="http://schemas.microsoft.com/office/drawing/2014/main"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 xmlns:a16="http://schemas.microsoft.com/office/drawing/2014/main"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132" y="9826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D3E1C-48D4-47B6-B526-61DAD49B9AEB}"/>
              </a:ext>
            </a:extLst>
          </p:cNvPr>
          <p:cNvSpPr>
            <a:spLocks noGrp="1"/>
          </p:cNvSpPr>
          <p:nvPr>
            <p:ph type="title"/>
          </p:nvPr>
        </p:nvSpPr>
        <p:spPr/>
        <p:txBody>
          <a:bodyPr/>
          <a:lstStyle/>
          <a:p>
            <a:r>
              <a:rPr lang="en-US" dirty="0" smtClean="0">
                <a:latin typeface="Gabriola" panose="04040605051002020D02" pitchFamily="82" charset="0"/>
              </a:rPr>
              <a:t>Database Design</a:t>
            </a:r>
            <a:endParaRPr lang="en-US" dirty="0">
              <a:latin typeface="Gabriola" panose="04040605051002020D02" pitchFamily="82" charset="0"/>
            </a:endParaRPr>
          </a:p>
        </p:txBody>
      </p:sp>
      <p:sp>
        <p:nvSpPr>
          <p:cNvPr id="4" name="Text Placeholder 3">
            <a:extLst>
              <a:ext uri="{FF2B5EF4-FFF2-40B4-BE49-F238E27FC236}">
                <a16:creationId xmlns="" xmlns:a16="http://schemas.microsoft.com/office/drawing/2014/main"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a:t>
            </a:r>
            <a:r>
              <a:rPr lang="fil-PH" dirty="0" smtClean="0">
                <a:latin typeface="Gabriola" panose="04040605051002020D02" pitchFamily="82" charset="0"/>
              </a:rPr>
              <a:t>The database used is NoSQL. It </a:t>
            </a:r>
            <a:r>
              <a:rPr lang="fil-PH" dirty="0">
                <a:latin typeface="Gabriola" panose="04040605051002020D02" pitchFamily="82" charset="0"/>
              </a:rPr>
              <a:t>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 xmlns:a16="http://schemas.microsoft.com/office/drawing/2014/main"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 xmlns:a16="http://schemas.microsoft.com/office/drawing/2014/main"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 xmlns:a16="http://schemas.microsoft.com/office/drawing/2014/main" id="{DA5CDA48-BDB0-4F54-B305-39ED6A3FBFA5}"/>
              </a:ext>
            </a:extLst>
          </p:cNvPr>
          <p:cNvPicPr>
            <a:picLocks noChangeAspect="1"/>
          </p:cNvPicPr>
          <p:nvPr/>
        </p:nvPicPr>
        <p:blipFill>
          <a:blip r:embed="rId4"/>
          <a:stretch>
            <a:fillRect/>
          </a:stretch>
        </p:blipFill>
        <p:spPr>
          <a:xfrm>
            <a:off x="7310149" y="853543"/>
            <a:ext cx="2072424" cy="4022093"/>
          </a:xfrm>
          <a:prstGeom prst="rect">
            <a:avLst/>
          </a:prstGeom>
        </p:spPr>
      </p:pic>
      <p:pic>
        <p:nvPicPr>
          <p:cNvPr id="19" name="Picture 18">
            <a:extLst>
              <a:ext uri="{FF2B5EF4-FFF2-40B4-BE49-F238E27FC236}">
                <a16:creationId xmlns="" xmlns:a16="http://schemas.microsoft.com/office/drawing/2014/main" id="{69D6B443-6C1F-4D4E-B218-3546DF3B2B45}"/>
              </a:ext>
            </a:extLst>
          </p:cNvPr>
          <p:cNvPicPr>
            <a:picLocks noChangeAspect="1"/>
          </p:cNvPicPr>
          <p:nvPr/>
        </p:nvPicPr>
        <p:blipFill>
          <a:blip r:embed="rId5"/>
          <a:stretch>
            <a:fillRect/>
          </a:stretch>
        </p:blipFill>
        <p:spPr>
          <a:xfrm>
            <a:off x="9382573" y="845154"/>
            <a:ext cx="2064674" cy="3891946"/>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612" y="4964536"/>
            <a:ext cx="2377921" cy="1229959"/>
          </a:xfrm>
          <a:prstGeom prst="rect">
            <a:avLst/>
          </a:prstGeom>
        </p:spPr>
      </p:pic>
    </p:spTree>
    <p:extLst>
      <p:ext uri="{BB962C8B-B14F-4D97-AF65-F5344CB8AC3E}">
        <p14:creationId xmlns:p14="http://schemas.microsoft.com/office/powerpoint/2010/main" val="2778831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12" y="937397"/>
            <a:ext cx="2556188" cy="4899361"/>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138" y="937395"/>
            <a:ext cx="2351554" cy="294167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692" y="4341659"/>
            <a:ext cx="2313000" cy="1495095"/>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32" y="2394127"/>
            <a:ext cx="2385878" cy="1696423"/>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832" y="4153901"/>
            <a:ext cx="2385878" cy="2041150"/>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832" y="706921"/>
            <a:ext cx="2385878" cy="1648260"/>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1395" y="713833"/>
            <a:ext cx="2318794" cy="1789791"/>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47" y="2568130"/>
            <a:ext cx="2329842" cy="1637896"/>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0347" y="4206026"/>
            <a:ext cx="2252952" cy="1948499"/>
          </a:xfrm>
          <a:prstGeom prst="rect">
            <a:avLst/>
          </a:prstGeom>
        </p:spPr>
      </p:pic>
    </p:spTree>
    <p:extLst>
      <p:ext uri="{BB962C8B-B14F-4D97-AF65-F5344CB8AC3E}">
        <p14:creationId xmlns:p14="http://schemas.microsoft.com/office/powerpoint/2010/main" val="2671417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 xmlns:a16="http://schemas.microsoft.com/office/drawing/2014/main"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 xmlns:a16="http://schemas.microsoft.com/office/drawing/2014/main"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briola" panose="04040605051002020D02" pitchFamily="82" charset="0"/>
              </a:rPr>
              <a:t>Database Data Dictionary</a:t>
            </a:r>
            <a:endParaRPr lang="en-US" dirty="0">
              <a:latin typeface="Gabriola" panose="04040605051002020D02" pitchFamily="82" charset="0"/>
            </a:endParaRPr>
          </a:p>
        </p:txBody>
      </p:sp>
      <p:sp>
        <p:nvSpPr>
          <p:cNvPr id="4" name="Text Placeholder 3"/>
          <p:cNvSpPr>
            <a:spLocks noGrp="1"/>
          </p:cNvSpPr>
          <p:nvPr>
            <p:ph type="body" sz="half" idx="2"/>
          </p:nvPr>
        </p:nvSpPr>
        <p:spPr/>
        <p:txBody>
          <a:bodyPr/>
          <a:lstStyle/>
          <a:p>
            <a:pPr algn="l"/>
            <a:r>
              <a:rPr lang="en-US" dirty="0" smtClean="0">
                <a:latin typeface="Gabriola" panose="04040605051002020D02" pitchFamily="82" charset="0"/>
              </a:rPr>
              <a:t>	This contains </a:t>
            </a:r>
            <a:r>
              <a:rPr lang="en-US" dirty="0">
                <a:latin typeface="Gabriola" panose="04040605051002020D02" pitchFamily="82" charset="0"/>
              </a:rPr>
              <a:t>the description for each detail in the records.</a:t>
            </a:r>
          </a:p>
        </p:txBody>
      </p:sp>
      <p:pic>
        <p:nvPicPr>
          <p:cNvPr id="3" name="Content Placeholder 2"/>
          <p:cNvPicPr>
            <a:picLocks noGrp="1" noChangeAspect="1"/>
          </p:cNvPicPr>
          <p:nvPr>
            <p:ph idx="1"/>
          </p:nvPr>
        </p:nvPicPr>
        <p:blipFill>
          <a:blip r:embed="rId2"/>
          <a:stretch>
            <a:fillRect/>
          </a:stretch>
        </p:blipFill>
        <p:spPr>
          <a:xfrm>
            <a:off x="5629275" y="1471613"/>
            <a:ext cx="5048250" cy="3914775"/>
          </a:xfrm>
          <a:prstGeom prst="rect">
            <a:avLst/>
          </a:prstGeom>
        </p:spPr>
      </p:pic>
    </p:spTree>
    <p:extLst>
      <p:ext uri="{BB962C8B-B14F-4D97-AF65-F5344CB8AC3E}">
        <p14:creationId xmlns:p14="http://schemas.microsoft.com/office/powerpoint/2010/main" val="71751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797" y="1119617"/>
            <a:ext cx="3235536" cy="4710111"/>
          </a:xfrm>
          <a:prstGeom prst="rect">
            <a:avLst/>
          </a:prstGeom>
        </p:spPr>
      </p:pic>
      <p:pic>
        <p:nvPicPr>
          <p:cNvPr id="3" name="Picture 2"/>
          <p:cNvPicPr>
            <a:picLocks noChangeAspect="1"/>
          </p:cNvPicPr>
          <p:nvPr/>
        </p:nvPicPr>
        <p:blipFill>
          <a:blip r:embed="rId3"/>
          <a:stretch>
            <a:fillRect/>
          </a:stretch>
        </p:blipFill>
        <p:spPr>
          <a:xfrm>
            <a:off x="4473453" y="1092860"/>
            <a:ext cx="3246193" cy="4725082"/>
          </a:xfrm>
          <a:prstGeom prst="rect">
            <a:avLst/>
          </a:prstGeom>
        </p:spPr>
      </p:pic>
      <p:pic>
        <p:nvPicPr>
          <p:cNvPr id="4" name="Picture 3"/>
          <p:cNvPicPr>
            <a:picLocks noChangeAspect="1"/>
          </p:cNvPicPr>
          <p:nvPr/>
        </p:nvPicPr>
        <p:blipFill>
          <a:blip r:embed="rId4"/>
          <a:stretch>
            <a:fillRect/>
          </a:stretch>
        </p:blipFill>
        <p:spPr>
          <a:xfrm>
            <a:off x="8001766" y="1092860"/>
            <a:ext cx="3313936" cy="4736868"/>
          </a:xfrm>
          <a:prstGeom prst="rect">
            <a:avLst/>
          </a:prstGeom>
        </p:spPr>
      </p:pic>
    </p:spTree>
    <p:extLst>
      <p:ext uri="{BB962C8B-B14F-4D97-AF65-F5344CB8AC3E}">
        <p14:creationId xmlns:p14="http://schemas.microsoft.com/office/powerpoint/2010/main" val="78128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256" y="1002322"/>
            <a:ext cx="3317405" cy="4791807"/>
          </a:xfrm>
          <a:prstGeom prst="rect">
            <a:avLst/>
          </a:prstGeom>
        </p:spPr>
      </p:pic>
      <p:pic>
        <p:nvPicPr>
          <p:cNvPr id="3" name="Picture 2"/>
          <p:cNvPicPr>
            <a:picLocks noChangeAspect="1"/>
          </p:cNvPicPr>
          <p:nvPr/>
        </p:nvPicPr>
        <p:blipFill>
          <a:blip r:embed="rId3"/>
          <a:stretch>
            <a:fillRect/>
          </a:stretch>
        </p:blipFill>
        <p:spPr>
          <a:xfrm>
            <a:off x="4432225" y="1002322"/>
            <a:ext cx="3302127" cy="4791807"/>
          </a:xfrm>
          <a:prstGeom prst="rect">
            <a:avLst/>
          </a:prstGeom>
        </p:spPr>
      </p:pic>
      <p:pic>
        <p:nvPicPr>
          <p:cNvPr id="4" name="Picture 3"/>
          <p:cNvPicPr>
            <a:picLocks noChangeAspect="1"/>
          </p:cNvPicPr>
          <p:nvPr/>
        </p:nvPicPr>
        <p:blipFill>
          <a:blip r:embed="rId4"/>
          <a:stretch>
            <a:fillRect/>
          </a:stretch>
        </p:blipFill>
        <p:spPr>
          <a:xfrm>
            <a:off x="7954916" y="1002322"/>
            <a:ext cx="3319325" cy="4791807"/>
          </a:xfrm>
          <a:prstGeom prst="rect">
            <a:avLst/>
          </a:prstGeom>
        </p:spPr>
      </p:pic>
    </p:spTree>
    <p:extLst>
      <p:ext uri="{BB962C8B-B14F-4D97-AF65-F5344CB8AC3E}">
        <p14:creationId xmlns:p14="http://schemas.microsoft.com/office/powerpoint/2010/main" val="3112475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 xmlns:a16="http://schemas.microsoft.com/office/drawing/2014/main"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smtClean="0">
                <a:latin typeface="Gabriola" panose="04040605051002020D02" pitchFamily="82" charset="0"/>
              </a:rPr>
              <a:t>by</a:t>
            </a:r>
            <a:endParaRPr lang="en-US" sz="1800" dirty="0">
              <a:latin typeface="Gabriola" panose="04040605051002020D02" pitchFamily="82" charset="0"/>
            </a:endParaRPr>
          </a:p>
        </p:txBody>
      </p:sp>
      <p:graphicFrame>
        <p:nvGraphicFramePr>
          <p:cNvPr id="4" name="Table 3">
            <a:extLst>
              <a:ext uri="{FF2B5EF4-FFF2-40B4-BE49-F238E27FC236}">
                <a16:creationId xmlns="" xmlns:a16="http://schemas.microsoft.com/office/drawing/2014/main" id="{DDCF2F2C-1876-4E71-B6DE-A676173CD659}"/>
              </a:ext>
            </a:extLst>
          </p:cNvPr>
          <p:cNvGraphicFramePr>
            <a:graphicFrameLocks noGrp="1"/>
          </p:cNvGraphicFramePr>
          <p:nvPr>
            <p:extLst>
              <p:ext uri="{D42A27DB-BD31-4B8C-83A1-F6EECF244321}">
                <p14:modId xmlns:p14="http://schemas.microsoft.com/office/powerpoint/2010/main" val="766305171"/>
              </p:ext>
            </p:extLst>
          </p:nvPr>
        </p:nvGraphicFramePr>
        <p:xfrm>
          <a:off x="2705098" y="41296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 xmlns:a16="http://schemas.microsoft.com/office/drawing/2014/main" val="3524505943"/>
                    </a:ext>
                  </a:extLst>
                </a:gridCol>
                <a:gridCol w="361465">
                  <a:extLst>
                    <a:ext uri="{9D8B030D-6E8A-4147-A177-3AD203B41FA5}">
                      <a16:colId xmlns="" xmlns:a16="http://schemas.microsoft.com/office/drawing/2014/main" val="2260171678"/>
                    </a:ext>
                  </a:extLst>
                </a:gridCol>
                <a:gridCol w="2223082">
                  <a:extLst>
                    <a:ext uri="{9D8B030D-6E8A-4147-A177-3AD203B41FA5}">
                      <a16:colId xmlns="" xmlns:a16="http://schemas.microsoft.com/office/drawing/2014/main" val="3849979179"/>
                    </a:ext>
                  </a:extLst>
                </a:gridCol>
                <a:gridCol w="360727">
                  <a:extLst>
                    <a:ext uri="{9D8B030D-6E8A-4147-A177-3AD203B41FA5}">
                      <a16:colId xmlns="" xmlns:a16="http://schemas.microsoft.com/office/drawing/2014/main" val="2360987866"/>
                    </a:ext>
                  </a:extLst>
                </a:gridCol>
                <a:gridCol w="1957975">
                  <a:extLst>
                    <a:ext uri="{9D8B030D-6E8A-4147-A177-3AD203B41FA5}">
                      <a16:colId xmlns="" xmlns:a16="http://schemas.microsoft.com/office/drawing/2014/main"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191012038"/>
                  </a:ext>
                </a:extLst>
              </a:tr>
            </a:tbl>
          </a:graphicData>
        </a:graphic>
      </p:graphicFrame>
    </p:spTree>
    <p:extLst>
      <p:ext uri="{BB962C8B-B14F-4D97-AF65-F5344CB8AC3E}">
        <p14:creationId xmlns:p14="http://schemas.microsoft.com/office/powerpoint/2010/main" val="3978831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3780" y="1018809"/>
            <a:ext cx="3853595" cy="4811551"/>
          </a:xfrm>
          <a:prstGeom prst="rect">
            <a:avLst/>
          </a:prstGeom>
        </p:spPr>
      </p:pic>
    </p:spTree>
    <p:extLst>
      <p:ext uri="{BB962C8B-B14F-4D97-AF65-F5344CB8AC3E}">
        <p14:creationId xmlns:p14="http://schemas.microsoft.com/office/powerpoint/2010/main" val="3227012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 xmlns:a16="http://schemas.microsoft.com/office/drawing/2014/main"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 xmlns:a16="http://schemas.microsoft.com/office/drawing/2014/main" id="{D65CC6C8-8E5F-4D82-A6C4-32F74FEF294B}"/>
              </a:ext>
            </a:extLst>
          </p:cNvPr>
          <p:cNvPicPr>
            <a:picLocks noGrp="1"/>
          </p:cNvPicPr>
          <p:nvPr>
            <p:ph idx="1"/>
          </p:nvPr>
        </p:nvPicPr>
        <p:blipFill>
          <a:blip r:embed="rId2"/>
          <a:stretch>
            <a:fillRect/>
          </a:stretch>
        </p:blipFill>
        <p:spPr>
          <a:xfrm>
            <a:off x="5418138" y="1117851"/>
            <a:ext cx="5470525" cy="4622298"/>
          </a:xfrm>
          <a:prstGeom prst="rect">
            <a:avLst/>
          </a:prstGeom>
        </p:spPr>
      </p:pic>
    </p:spTree>
    <p:extLst>
      <p:ext uri="{BB962C8B-B14F-4D97-AF65-F5344CB8AC3E}">
        <p14:creationId xmlns:p14="http://schemas.microsoft.com/office/powerpoint/2010/main" val="39776626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 xmlns:a16="http://schemas.microsoft.com/office/drawing/2014/main"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 xmlns:a16="http://schemas.microsoft.com/office/drawing/2014/main"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 xmlns:a16="http://schemas.microsoft.com/office/drawing/2014/main" id="{DB3E37ED-7C00-4379-966D-1C7320996047}"/>
              </a:ext>
            </a:extLst>
          </p:cNvPr>
          <p:cNvGraphicFramePr>
            <a:graphicFrameLocks noGrp="1"/>
          </p:cNvGraphicFramePr>
          <p:nvPr>
            <p:ph idx="1"/>
            <p:extLst>
              <p:ext uri="{D42A27DB-BD31-4B8C-83A1-F6EECF244321}">
                <p14:modId xmlns:p14="http://schemas.microsoft.com/office/powerpoint/2010/main" val="2188816762"/>
              </p:ext>
            </p:extLst>
          </p:nvPr>
        </p:nvGraphicFramePr>
        <p:xfrm>
          <a:off x="5684590" y="919168"/>
          <a:ext cx="5603846" cy="5170170"/>
        </p:xfrm>
        <a:graphic>
          <a:graphicData uri="http://schemas.openxmlformats.org/drawingml/2006/table">
            <a:tbl>
              <a:tblPr firstRow="1" firstCol="1" bandRow="1">
                <a:tableStyleId>{5C22544A-7EE6-4342-B048-85BDC9FD1C3A}</a:tableStyleId>
              </a:tblPr>
              <a:tblGrid>
                <a:gridCol w="1869528">
                  <a:extLst>
                    <a:ext uri="{9D8B030D-6E8A-4147-A177-3AD203B41FA5}">
                      <a16:colId xmlns="" xmlns:a16="http://schemas.microsoft.com/office/drawing/2014/main" val="2095177893"/>
                    </a:ext>
                  </a:extLst>
                </a:gridCol>
                <a:gridCol w="1869528">
                  <a:extLst>
                    <a:ext uri="{9D8B030D-6E8A-4147-A177-3AD203B41FA5}">
                      <a16:colId xmlns="" xmlns:a16="http://schemas.microsoft.com/office/drawing/2014/main" val="689452366"/>
                    </a:ext>
                  </a:extLst>
                </a:gridCol>
                <a:gridCol w="616686">
                  <a:extLst>
                    <a:ext uri="{9D8B030D-6E8A-4147-A177-3AD203B41FA5}">
                      <a16:colId xmlns="" xmlns:a16="http://schemas.microsoft.com/office/drawing/2014/main" val="1465301504"/>
                    </a:ext>
                  </a:extLst>
                </a:gridCol>
                <a:gridCol w="624052">
                  <a:extLst>
                    <a:ext uri="{9D8B030D-6E8A-4147-A177-3AD203B41FA5}">
                      <a16:colId xmlns="" xmlns:a16="http://schemas.microsoft.com/office/drawing/2014/main" val="384820550"/>
                    </a:ext>
                  </a:extLst>
                </a:gridCol>
                <a:gridCol w="624052">
                  <a:extLst>
                    <a:ext uri="{9D8B030D-6E8A-4147-A177-3AD203B41FA5}">
                      <a16:colId xmlns="" xmlns:a16="http://schemas.microsoft.com/office/drawing/2014/main" val="2821441874"/>
                    </a:ext>
                  </a:extLst>
                </a:gridCol>
              </a:tblGrid>
              <a:tr h="116492">
                <a:tc>
                  <a:txBody>
                    <a:bodyPr/>
                    <a:lstStyle/>
                    <a:p>
                      <a:pPr marL="0" marR="0" algn="ctr">
                        <a:lnSpc>
                          <a:spcPct val="115000"/>
                        </a:lnSpc>
                        <a:spcBef>
                          <a:spcPts val="0"/>
                        </a:spcBef>
                        <a:spcAft>
                          <a:spcPts val="0"/>
                        </a:spcAft>
                      </a:pPr>
                      <a:r>
                        <a:rPr lang="en-US" sz="700" dirty="0">
                          <a:effectLst/>
                        </a:rPr>
                        <a:t>Programmer/s</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Learning Center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Educator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Parent or Student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45677294"/>
                  </a:ext>
                </a:extLst>
              </a:tr>
              <a:tr h="116492">
                <a:tc rowSpan="5">
                  <a:txBody>
                    <a:bodyPr/>
                    <a:lstStyle/>
                    <a:p>
                      <a:pPr marL="0" marR="0" algn="ctr">
                        <a:lnSpc>
                          <a:spcPct val="115000"/>
                        </a:lnSpc>
                        <a:spcBef>
                          <a:spcPts val="0"/>
                        </a:spcBef>
                        <a:spcAft>
                          <a:spcPts val="0"/>
                        </a:spcAft>
                      </a:pPr>
                      <a:r>
                        <a:rPr lang="en-US" sz="700" dirty="0">
                          <a:effectLst/>
                        </a:rPr>
                        <a:t>Jephunneh</a:t>
                      </a:r>
                      <a:endParaRPr lang="en-US" sz="800" dirty="0">
                        <a:effectLst/>
                      </a:endParaRPr>
                    </a:p>
                    <a:p>
                      <a:pPr marL="0" marR="0" algn="ctr">
                        <a:lnSpc>
                          <a:spcPct val="115000"/>
                        </a:lnSpc>
                        <a:spcBef>
                          <a:spcPts val="0"/>
                        </a:spcBef>
                        <a:spcAft>
                          <a:spcPts val="0"/>
                        </a:spcAft>
                      </a:pPr>
                      <a:r>
                        <a:rPr lang="en-US" sz="700" dirty="0">
                          <a:effectLst/>
                        </a:rPr>
                        <a:t>Rhea Shane</a:t>
                      </a:r>
                      <a:endParaRPr lang="en-US" sz="800" dirty="0">
                        <a:effectLst/>
                      </a:endParaRPr>
                    </a:p>
                    <a:p>
                      <a:pPr marL="0" marR="0" algn="ctr">
                        <a:lnSpc>
                          <a:spcPct val="115000"/>
                        </a:lnSpc>
                        <a:spcBef>
                          <a:spcPts val="0"/>
                        </a:spcBef>
                        <a:spcAft>
                          <a:spcPts val="0"/>
                        </a:spcAft>
                      </a:pPr>
                      <a:r>
                        <a:rPr lang="en-US" sz="700" dirty="0">
                          <a:effectLst/>
                        </a:rPr>
                        <a:t>Cristian </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Account Management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Registration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Authentication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Login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Profiling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112903085"/>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734235790"/>
                  </a:ext>
                </a:extLst>
              </a:tr>
              <a:tr h="116492">
                <a:tc rowSpan="7">
                  <a:txBody>
                    <a:bodyPr/>
                    <a:lstStyle/>
                    <a:p>
                      <a:pPr marL="0" marR="0" algn="ctr">
                        <a:lnSpc>
                          <a:spcPct val="115000"/>
                        </a:lnSpc>
                        <a:spcBef>
                          <a:spcPts val="0"/>
                        </a:spcBef>
                        <a:spcAft>
                          <a:spcPts val="0"/>
                        </a:spcAft>
                      </a:pPr>
                      <a:r>
                        <a:rPr lang="en-US" sz="700">
                          <a:effectLst/>
                        </a:rPr>
                        <a:t>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Hiring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Hiring Profile/Resume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8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 xmlns:a16="http://schemas.microsoft.com/office/drawing/2014/main"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Job Searching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Job Posting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Job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Hire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Hiring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322858676"/>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126772996"/>
                  </a:ext>
                </a:extLst>
              </a:tr>
              <a:tr h="116492">
                <a:tc rowSpan="9">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Enrollment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Input/Add Course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Search/Display Course List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dirty="0">
                          <a:effectLst/>
                        </a:rPr>
                        <a:t>      3. Course Selection</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Fee Calculation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Enrolment Details and Processes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Payment Scheme Selection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8. Record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68897498"/>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457945102"/>
                  </a:ext>
                </a:extLst>
              </a:tr>
              <a:tr h="116492">
                <a:tc rowSpan="8">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Scheduling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Update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Input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Schedule Request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Update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Generate Calendar of Activities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Notification of Changes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94382957"/>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4577792"/>
                  </a:ext>
                </a:extLst>
              </a:tr>
              <a:tr h="116492">
                <a:tc rowSpan="5">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Teaching Assistance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Retrieve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Suggest Daily Lesson Plan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Keep Student Records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Track Student Progress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22525894"/>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973522972"/>
                  </a:ext>
                </a:extLst>
              </a:tr>
              <a:tr h="116492">
                <a:tc gridSpan="2">
                  <a:txBody>
                    <a:bodyPr/>
                    <a:lstStyle/>
                    <a:p>
                      <a:pPr marL="0" marR="0" algn="r">
                        <a:lnSpc>
                          <a:spcPct val="115000"/>
                        </a:lnSpc>
                        <a:spcBef>
                          <a:spcPts val="0"/>
                        </a:spcBef>
                        <a:spcAft>
                          <a:spcPts val="0"/>
                        </a:spcAft>
                      </a:pPr>
                      <a:r>
                        <a:rPr lang="en-US" sz="700">
                          <a:effectLst/>
                        </a:rPr>
                        <a:t>Number of Modules per User (equals total no. of points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4</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3</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957643090"/>
                  </a:ext>
                </a:extLst>
              </a:tr>
              <a:tr h="116492">
                <a:tc gridSpan="2">
                  <a:txBody>
                    <a:bodyPr/>
                    <a:lstStyle/>
                    <a:p>
                      <a:pPr marL="0" marR="0" algn="r">
                        <a:lnSpc>
                          <a:spcPct val="115000"/>
                        </a:lnSpc>
                        <a:spcBef>
                          <a:spcPts val="0"/>
                        </a:spcBef>
                        <a:spcAft>
                          <a:spcPts val="0"/>
                        </a:spcAft>
                      </a:pPr>
                      <a:r>
                        <a:rPr lang="en-US" sz="700">
                          <a:effectLst/>
                        </a:rPr>
                        <a:t>Total Number of 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700" dirty="0">
                          <a:effectLst/>
                        </a:rPr>
                        <a:t>12</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597114202"/>
                  </a:ext>
                </a:extLst>
              </a:tr>
            </a:tbl>
          </a:graphicData>
        </a:graphic>
      </p:graphicFrame>
      <p:sp>
        <p:nvSpPr>
          <p:cNvPr id="4" name="Text Placeholder 3">
            <a:extLst>
              <a:ext uri="{FF2B5EF4-FFF2-40B4-BE49-F238E27FC236}">
                <a16:creationId xmlns="" xmlns:a16="http://schemas.microsoft.com/office/drawing/2014/main"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16655" y="2184406"/>
            <a:ext cx="8158688" cy="1822514"/>
          </a:xfrm>
        </p:spPr>
        <p:txBody>
          <a:bodyPr>
            <a:normAutofit fontScale="90000"/>
          </a:bodyPr>
          <a:lstStyle/>
          <a:p>
            <a:r>
              <a:rPr lang="en-PH" sz="16700" dirty="0" smtClean="0">
                <a:latin typeface="Kunstler Script" pitchFamily="66" charset="0"/>
              </a:rPr>
              <a:t>Thank You!</a:t>
            </a:r>
            <a:endParaRPr lang="en-US" sz="9600" dirty="0">
              <a:latin typeface="Kunstler Script" pitchFamily="66"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144" y="3695700"/>
            <a:ext cx="7619711" cy="2180848"/>
          </a:xfrm>
          <a:prstGeom prst="rect">
            <a:avLst/>
          </a:prstGeom>
        </p:spPr>
      </p:pic>
      <p:sp>
        <p:nvSpPr>
          <p:cNvPr id="9" name="Title 4"/>
          <p:cNvSpPr txBox="1">
            <a:spLocks/>
          </p:cNvSpPr>
          <p:nvPr/>
        </p:nvSpPr>
        <p:spPr>
          <a:xfrm>
            <a:off x="4648271" y="901700"/>
            <a:ext cx="2819256" cy="603320"/>
          </a:xfrm>
          <a:prstGeom prst="rect">
            <a:avLst/>
          </a:prstGeom>
          <a:effectLst/>
        </p:spPr>
        <p:txBody>
          <a:bodyPr vert="horz" lIns="91440" tIns="45720" rIns="91440" bIns="45720" rtlCol="0" anchor="b">
            <a:normAutofit fontScale="82500" lnSpcReduction="10000"/>
          </a:bodyPr>
          <a:lst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PH" dirty="0" smtClean="0">
                <a:latin typeface="Playball" pitchFamily="2" charset="0"/>
              </a:rPr>
              <a:t>-End-</a:t>
            </a:r>
            <a:endParaRPr lang="en-US" dirty="0">
              <a:latin typeface="Playball" pitchFamily="2" charset="0"/>
            </a:endParaRPr>
          </a:p>
        </p:txBody>
      </p:sp>
    </p:spTree>
    <p:extLst>
      <p:ext uri="{BB962C8B-B14F-4D97-AF65-F5344CB8AC3E}">
        <p14:creationId xmlns:p14="http://schemas.microsoft.com/office/powerpoint/2010/main" val="347458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 xmlns:a16="http://schemas.microsoft.com/office/drawing/2014/main"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 xmlns:a16="http://schemas.microsoft.com/office/drawing/2014/main"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a:latin typeface="Gabriola" panose="04040605051002020D02" pitchFamily="82" charset="0"/>
              </a:rPr>
              <a:t>Enrollment 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 xmlns:a16="http://schemas.microsoft.com/office/drawing/2014/main"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 xmlns:a16="http://schemas.microsoft.com/office/drawing/2014/main"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 xmlns:a16="http://schemas.microsoft.com/office/drawing/2014/main" id="{4639EE65-8E51-4756-B5A2-61B7B16BA578}"/>
              </a:ext>
            </a:extLst>
          </p:cNvPr>
          <p:cNvSpPr>
            <a:spLocks noGrp="1"/>
          </p:cNvSpPr>
          <p:nvPr>
            <p:ph idx="1"/>
          </p:nvPr>
        </p:nvSpPr>
        <p:spPr/>
        <p:txBody>
          <a:bodyPr>
            <a:normAutofit/>
          </a:bodyPr>
          <a:lstStyle/>
          <a:p>
            <a:r>
              <a:rPr lang="en-US" i="1" dirty="0">
                <a:latin typeface="Gabriola" panose="04040605051002020D02" pitchFamily="82" charset="0"/>
              </a:rPr>
              <a:t>“e-</a:t>
            </a:r>
            <a:r>
              <a:rPr lang="en-US" i="1" dirty="0" err="1">
                <a:latin typeface="Gabriola" panose="04040605051002020D02" pitchFamily="82" charset="0"/>
              </a:rPr>
              <a:t>Skwela</a:t>
            </a:r>
            <a:r>
              <a:rPr lang="en-US" i="1" dirty="0">
                <a:latin typeface="Gabriola" panose="04040605051002020D02" pitchFamily="82" charset="0"/>
              </a:rPr>
              <a:t>: Community-based E-learning Centers for Out-of-School Youth and Adults, Philippines”</a:t>
            </a:r>
            <a:r>
              <a:rPr lang="en-US" dirty="0">
                <a:latin typeface="Gabriola" panose="04040605051002020D02" pitchFamily="82" charset="0"/>
              </a:rPr>
              <a:t>. In Search of Innovative ICT in Education Practices: Case Studies from the Asia-Pacific </a:t>
            </a:r>
            <a:r>
              <a:rPr lang="en-US" dirty="0" smtClean="0">
                <a:latin typeface="Gabriola" panose="04040605051002020D02" pitchFamily="82" charset="0"/>
              </a:rPr>
              <a:t>Region.</a:t>
            </a:r>
          </a:p>
          <a:p>
            <a:r>
              <a:rPr lang="en-US" i="1" dirty="0">
                <a:latin typeface="Gabriola" panose="04040605051002020D02" pitchFamily="82" charset="0"/>
              </a:rPr>
              <a:t>Professional Development in Early Childhood Programs: Process Issues and Research Needs, Early Education and </a:t>
            </a:r>
            <a:r>
              <a:rPr lang="en-US" i="1" dirty="0" smtClean="0">
                <a:latin typeface="Gabriola" panose="04040605051002020D02" pitchFamily="82" charset="0"/>
              </a:rPr>
              <a:t>Development</a:t>
            </a:r>
          </a:p>
          <a:p>
            <a:pPr marL="0" indent="0">
              <a:buNone/>
            </a:pPr>
            <a:endParaRPr lang="en-US" sz="2000" i="1"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smtClean="0">
                <a:latin typeface="Gabriola" panose="04040605051002020D02" pitchFamily="82" charset="0"/>
              </a:rPr>
              <a:t>“</a:t>
            </a:r>
            <a:r>
              <a:rPr lang="en-US" dirty="0">
                <a:latin typeface="Gabriola" panose="04040605051002020D02" pitchFamily="82" charset="0"/>
              </a:rPr>
              <a:t>Introduction: The context for critical issues in early childhood professional development.”. </a:t>
            </a:r>
            <a:r>
              <a:rPr lang="en-US" i="1" dirty="0">
                <a:latin typeface="Gabriola" panose="04040605051002020D02" pitchFamily="82" charset="0"/>
              </a:rPr>
              <a:t>In Critical issues in early childhood professional development</a:t>
            </a:r>
          </a:p>
          <a:p>
            <a:r>
              <a:rPr lang="en-US" dirty="0">
                <a:latin typeface="Gabriola" panose="04040605051002020D02" pitchFamily="82" charset="0"/>
              </a:rPr>
              <a:t>“Improving connections between professional development research and early childhood policies.”. In</a:t>
            </a:r>
            <a:r>
              <a:rPr lang="en-US" dirty="0"/>
              <a:t> </a:t>
            </a:r>
            <a:r>
              <a:rPr lang="en-US" i="1" dirty="0">
                <a:latin typeface="Gabriola" panose="04040605051002020D02" pitchFamily="82" charset="0"/>
              </a:rPr>
              <a:t>Critical issues in early childhood professional development..</a:t>
            </a:r>
          </a:p>
          <a:p>
            <a:r>
              <a:rPr lang="en-US" i="1" dirty="0">
                <a:latin typeface="Gabriola" panose="04040605051002020D02" pitchFamily="82" charset="0"/>
              </a:rPr>
              <a:t>The Use of an Automated Employment Recruiting and Screening System for Temporary Professional Employees: A Case Study. Human Resource Management</a:t>
            </a:r>
            <a:r>
              <a:rPr lang="en-US" dirty="0">
                <a:latin typeface="Gabriola" panose="04040605051002020D02" pitchFamily="82" charset="0"/>
              </a:rPr>
              <a:t>.</a:t>
            </a:r>
          </a:p>
          <a:p>
            <a:r>
              <a:rPr lang="en-US" dirty="0">
                <a:latin typeface="Gabriola" panose="04040605051002020D02" pitchFamily="82" charset="0"/>
              </a:rPr>
              <a:t>“</a:t>
            </a:r>
            <a:r>
              <a:rPr lang="en-US" i="1" dirty="0">
                <a:latin typeface="Gabriola" panose="04040605051002020D02" pitchFamily="82" charset="0"/>
              </a:rPr>
              <a:t>New technology-based recruitment methods</a:t>
            </a:r>
            <a:r>
              <a:rPr lang="en-US" dirty="0">
                <a:latin typeface="Gabriola" panose="04040605051002020D02" pitchFamily="82" charset="0"/>
              </a:rPr>
              <a:t>” Research Gate. Retrieved September 30, 2019, from </a:t>
            </a:r>
            <a:r>
              <a:rPr lang="en-US" u="sng" dirty="0">
                <a:latin typeface="Gabriola" panose="04040605051002020D02" pitchFamily="82" charset="0"/>
                <a:hlinkClick r:id="rId2"/>
              </a:rPr>
              <a:t>https://www.researchgate.net/publication</a:t>
            </a:r>
            <a:endParaRPr lang="en-US" i="1" dirty="0">
              <a:latin typeface="Gabriola" panose="04040605051002020D02" pitchFamily="82" charset="0"/>
            </a:endParaRPr>
          </a:p>
        </p:txBody>
      </p:sp>
      <p:sp>
        <p:nvSpPr>
          <p:cNvPr id="3" name="Title 1">
            <a:extLst>
              <a:ext uri="{FF2B5EF4-FFF2-40B4-BE49-F238E27FC236}">
                <a16:creationId xmlns="" xmlns:a16="http://schemas.microsoft.com/office/drawing/2014/main"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434</TotalTime>
  <Words>1754</Words>
  <Application>Microsoft Office PowerPoint</Application>
  <PresentationFormat>Custom</PresentationFormat>
  <Paragraphs>810</Paragraphs>
  <Slides>34</Slides>
  <Notes>0</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Storyboard</vt:lpstr>
      <vt:lpstr>Database Design</vt:lpstr>
      <vt:lpstr>PowerPoint Presentation</vt:lpstr>
      <vt:lpstr>Entity Relationship Diagram (ERD)</vt:lpstr>
      <vt:lpstr>Database Data Dictionary</vt:lpstr>
      <vt:lpstr>PowerPoint Presentation</vt:lpstr>
      <vt:lpstr>PowerPoint Presentation</vt:lpstr>
      <vt:lpstr>PowerPoint Presentation</vt:lpstr>
      <vt:lpstr>Network Topology</vt:lpstr>
      <vt:lpstr>Technology Stack Diagram</vt:lpstr>
      <vt:lpstr>Software List of Modules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shiongie</cp:lastModifiedBy>
  <cp:revision>39</cp:revision>
  <dcterms:created xsi:type="dcterms:W3CDTF">2019-11-05T19:02:01Z</dcterms:created>
  <dcterms:modified xsi:type="dcterms:W3CDTF">2019-11-07T05:36:18Z</dcterms:modified>
</cp:coreProperties>
</file>